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Allocation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3772FF"/>
              </a:solidFill>
              <a:ln w="25400" cap="flat">
                <a:solidFill>
                  <a:srgbClr val="090B10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6D97FF"/>
              </a:solidFill>
              <a:ln w="25400" cap="flat">
                <a:solidFill>
                  <a:srgbClr val="090B10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16C784"/>
              </a:solidFill>
              <a:ln w="25400" cap="flat">
                <a:solidFill>
                  <a:srgbClr val="090B10"/>
                </a:solidFill>
                <a:prstDash val="solid"/>
                <a:round/>
              </a:ln>
              <a:effectLst/>
            </c:spPr>
          </c:dPt>
          <c:dPt>
            <c:idx val="3"/>
            <c:bubble3D val="0"/>
            <c:spPr>
              <a:solidFill>
                <a:srgbClr val="F5C451"/>
              </a:solidFill>
              <a:ln w="25400" cap="flat">
                <a:solidFill>
                  <a:srgbClr val="090B10"/>
                </a:solidFill>
                <a:prstDash val="solid"/>
                <a:round/>
              </a:ln>
              <a:effectLst/>
            </c:spPr>
          </c:dPt>
          <c:dPt>
            <c:idx val="4"/>
            <c:bubble3D val="0"/>
            <c:spPr>
              <a:solidFill>
                <a:srgbClr val="A78BFA"/>
              </a:solidFill>
              <a:ln w="25400" cap="flat">
                <a:solidFill>
                  <a:srgbClr val="090B10"/>
                </a:solidFill>
                <a:prstDash val="solid"/>
                <a:round/>
              </a:ln>
              <a:effectLst/>
            </c:spPr>
          </c:dPt>
          <c:dPt>
            <c:idx val="5"/>
            <c:bubble3D val="0"/>
            <c:spPr>
              <a:solidFill>
                <a:srgbClr val="22D3EE"/>
              </a:solidFill>
              <a:ln w="25400" cap="flat">
                <a:solidFill>
                  <a:srgbClr val="090B10"/>
                </a:solidFill>
                <a:prstDash val="solid"/>
                <a:round/>
              </a:ln>
              <a:effectLst/>
            </c:spPr>
          </c:dPt>
          <c:dPt>
            <c:idx val="6"/>
            <c:bubble3D val="0"/>
            <c:spPr>
              <a:solidFill>
                <a:srgbClr val="FB923C"/>
              </a:solidFill>
              <a:ln w="25400" cap="flat">
                <a:solidFill>
                  <a:srgbClr val="090B10"/>
                </a:solidFill>
                <a:prstDash val="solid"/>
                <a:round/>
              </a:ln>
              <a:effectLst/>
            </c:spPr>
          </c:dPt>
          <c:dPt>
            <c:idx val="7"/>
            <c:bubble3D val="0"/>
            <c:spPr>
              <a:solidFill>
                <a:srgbClr val="F472B6"/>
              </a:solidFill>
              <a:ln w="25400" cap="flat">
                <a:solidFill>
                  <a:srgbClr val="090B10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&quot;%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Private Sale</c:v>
                </c:pt>
                <c:pt idx="1">
                  <c:v>Angel Round</c:v>
                </c:pt>
                <c:pt idx="2">
                  <c:v>Team</c:v>
                </c:pt>
                <c:pt idx="3">
                  <c:v>Treasury</c:v>
                </c:pt>
                <c:pt idx="4">
                  <c:v>Partners &amp; Advisory</c:v>
                </c:pt>
                <c:pt idx="5">
                  <c:v>Liquidity</c:v>
                </c:pt>
                <c:pt idx="6">
                  <c:v>Ecosystem</c:v>
                </c:pt>
                <c:pt idx="7">
                  <c:v>Marketing</c:v>
                </c:pt>
              </c:strCache>
            </c:strRef>
          </c:cat>
          <c:val>
            <c:numRef>
              <c:f>Sheet1!$B$2:$B$9</c:f>
              <c:numCache>
                <c:ptCount val="8"/>
                <c:pt idx="0">
                  <c:v>10</c:v>
                </c:pt>
                <c:pt idx="1">
                  <c:v>5</c:v>
                </c:pt>
                <c:pt idx="2">
                  <c:v>15</c:v>
                </c:pt>
                <c:pt idx="3">
                  <c:v>14</c:v>
                </c:pt>
                <c:pt idx="4">
                  <c:v>6</c:v>
                </c:pt>
                <c:pt idx="5">
                  <c:v>10</c:v>
                </c:pt>
                <c:pt idx="6">
                  <c:v>25</c:v>
                </c:pt>
                <c:pt idx="7">
                  <c:v>15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200">
              <a:solidFill>
                <a:srgbClr val="EEF1F6"/>
              </a:solidFill>
              <a:latin typeface="Inter"/>
              <a:cs typeface="Inter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Circulating %</c:v>
                </c:pt>
              </c:strCache>
            </c:strRef>
          </c:tx>
          <c:spPr>
            <a:solidFill>
              <a:srgbClr val="6D97FF"/>
            </a:solidFill>
            <a:ln w="38100" cap="flat">
              <a:solidFill>
                <a:srgbClr val="6D97F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6D97FF"/>
              </a:solidFill>
              <a:ln w="9525" cap="flat">
                <a:solidFill>
                  <a:srgbClr val="6D97F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Sheet1!$A$2:$A$56</c:f>
              <c:multiLvlStrCache>
                <c:ptCount val="55"/>
                <c:lvl>
                  <c:pt idx="0">
                    <c:v>TGE</c:v>
                  </c:pt>
                  <c:pt idx="1">
                    <c:v> </c:v>
                  </c:pt>
                  <c:pt idx="2">
                    <c:v> </c:v>
                  </c:pt>
                  <c:pt idx="3">
                    <c:v> </c:v>
                  </c:pt>
                  <c:pt idx="4">
                    <c:v> </c:v>
                  </c:pt>
                  <c:pt idx="5">
                    <c:v> </c:v>
                  </c:pt>
                  <c:pt idx="6">
                    <c:v>M6</c:v>
                  </c:pt>
                  <c:pt idx="7">
                    <c:v> </c:v>
                  </c:pt>
                  <c:pt idx="8">
                    <c:v> </c:v>
                  </c:pt>
                  <c:pt idx="9">
                    <c:v> </c:v>
                  </c:pt>
                  <c:pt idx="10">
                    <c:v> </c:v>
                  </c:pt>
                  <c:pt idx="11">
                    <c:v> </c:v>
                  </c:pt>
                  <c:pt idx="12">
                    <c:v>M12</c:v>
                  </c:pt>
                  <c:pt idx="13">
                    <c:v> </c:v>
                  </c:pt>
                  <c:pt idx="14">
                    <c:v> </c:v>
                  </c:pt>
                  <c:pt idx="15">
                    <c:v> </c:v>
                  </c:pt>
                  <c:pt idx="16">
                    <c:v> </c:v>
                  </c:pt>
                  <c:pt idx="17">
                    <c:v> </c:v>
                  </c:pt>
                  <c:pt idx="18">
                    <c:v>M18</c:v>
                  </c:pt>
                  <c:pt idx="19">
                    <c:v> </c:v>
                  </c:pt>
                  <c:pt idx="20">
                    <c:v> </c:v>
                  </c:pt>
                  <c:pt idx="21">
                    <c:v> </c:v>
                  </c:pt>
                  <c:pt idx="22">
                    <c:v> </c:v>
                  </c:pt>
                  <c:pt idx="23">
                    <c:v> </c:v>
                  </c:pt>
                  <c:pt idx="24">
                    <c:v>M24</c:v>
                  </c:pt>
                  <c:pt idx="25">
                    <c:v> </c:v>
                  </c:pt>
                  <c:pt idx="26">
                    <c:v> </c:v>
                  </c:pt>
                  <c:pt idx="27">
                    <c:v> </c:v>
                  </c:pt>
                  <c:pt idx="28">
                    <c:v> </c:v>
                  </c:pt>
                  <c:pt idx="29">
                    <c:v> </c:v>
                  </c:pt>
                  <c:pt idx="30">
                    <c:v>M30</c:v>
                  </c:pt>
                  <c:pt idx="31">
                    <c:v> </c:v>
                  </c:pt>
                  <c:pt idx="32">
                    <c:v> </c:v>
                  </c:pt>
                  <c:pt idx="33">
                    <c:v> </c:v>
                  </c:pt>
                  <c:pt idx="34">
                    <c:v> </c:v>
                  </c:pt>
                  <c:pt idx="35">
                    <c:v> </c:v>
                  </c:pt>
                  <c:pt idx="36">
                    <c:v>M36</c:v>
                  </c:pt>
                  <c:pt idx="37">
                    <c:v> </c:v>
                  </c:pt>
                  <c:pt idx="38">
                    <c:v> </c:v>
                  </c:pt>
                  <c:pt idx="39">
                    <c:v> </c:v>
                  </c:pt>
                  <c:pt idx="40">
                    <c:v> </c:v>
                  </c:pt>
                  <c:pt idx="41">
                    <c:v> </c:v>
                  </c:pt>
                  <c:pt idx="42">
                    <c:v>M42</c:v>
                  </c:pt>
                  <c:pt idx="43">
                    <c:v> </c:v>
                  </c:pt>
                  <c:pt idx="44">
                    <c:v> </c:v>
                  </c:pt>
                  <c:pt idx="45">
                    <c:v> </c:v>
                  </c:pt>
                  <c:pt idx="46">
                    <c:v> </c:v>
                  </c:pt>
                  <c:pt idx="47">
                    <c:v> </c:v>
                  </c:pt>
                  <c:pt idx="48">
                    <c:v>M48</c:v>
                  </c:pt>
                  <c:pt idx="49">
                    <c:v> </c:v>
                  </c:pt>
                  <c:pt idx="50">
                    <c:v> </c:v>
                  </c:pt>
                  <c:pt idx="51">
                    <c:v> </c:v>
                  </c:pt>
                  <c:pt idx="52">
                    <c:v> </c:v>
                  </c:pt>
                  <c:pt idx="53">
                    <c:v> </c:v>
                  </c:pt>
                  <c:pt idx="54">
                    <c:v>M54</c:v>
                  </c:pt>
                </c:lvl>
              </c:multiLvlStrCache>
            </c:multiLvlStr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9</c:v>
                </c:pt>
                <c:pt idx="1">
                  <c:v>10.33</c:v>
                </c:pt>
                <c:pt idx="2">
                  <c:v>12.12</c:v>
                </c:pt>
                <c:pt idx="3">
                  <c:v>13.9</c:v>
                </c:pt>
                <c:pt idx="4">
                  <c:v>16.48</c:v>
                </c:pt>
                <c:pt idx="5">
                  <c:v>19.07</c:v>
                </c:pt>
                <c:pt idx="6">
                  <c:v>21.65</c:v>
                </c:pt>
                <c:pt idx="7">
                  <c:v>23.94</c:v>
                </c:pt>
                <c:pt idx="8">
                  <c:v>26.23</c:v>
                </c:pt>
                <c:pt idx="9">
                  <c:v>28.52</c:v>
                </c:pt>
                <c:pt idx="10">
                  <c:v>30.82</c:v>
                </c:pt>
                <c:pt idx="11">
                  <c:v>33.11</c:v>
                </c:pt>
                <c:pt idx="12">
                  <c:v>35.4</c:v>
                </c:pt>
                <c:pt idx="13">
                  <c:v>38.11</c:v>
                </c:pt>
                <c:pt idx="14">
                  <c:v>40.82</c:v>
                </c:pt>
                <c:pt idx="15">
                  <c:v>43.52</c:v>
                </c:pt>
                <c:pt idx="16">
                  <c:v>46.23</c:v>
                </c:pt>
                <c:pt idx="17">
                  <c:v>48.94</c:v>
                </c:pt>
                <c:pt idx="18">
                  <c:v>51.65</c:v>
                </c:pt>
                <c:pt idx="19">
                  <c:v>54.06</c:v>
                </c:pt>
                <c:pt idx="20">
                  <c:v>56.47</c:v>
                </c:pt>
                <c:pt idx="21">
                  <c:v>58.88</c:v>
                </c:pt>
                <c:pt idx="22">
                  <c:v>60.78</c:v>
                </c:pt>
                <c:pt idx="23">
                  <c:v>62.69</c:v>
                </c:pt>
                <c:pt idx="24">
                  <c:v>64.6</c:v>
                </c:pt>
                <c:pt idx="25">
                  <c:v>66.51</c:v>
                </c:pt>
                <c:pt idx="26">
                  <c:v>68.42</c:v>
                </c:pt>
                <c:pt idx="27">
                  <c:v>70.33</c:v>
                </c:pt>
                <c:pt idx="28">
                  <c:v>72.23</c:v>
                </c:pt>
                <c:pt idx="29">
                  <c:v>74.14</c:v>
                </c:pt>
                <c:pt idx="30">
                  <c:v>76.05</c:v>
                </c:pt>
                <c:pt idx="31">
                  <c:v>77.71</c:v>
                </c:pt>
                <c:pt idx="32">
                  <c:v>78.92</c:v>
                </c:pt>
                <c:pt idx="33">
                  <c:v>80.13</c:v>
                </c:pt>
                <c:pt idx="34">
                  <c:v>81.33</c:v>
                </c:pt>
                <c:pt idx="35">
                  <c:v>82.54</c:v>
                </c:pt>
                <c:pt idx="36">
                  <c:v>83.75</c:v>
                </c:pt>
                <c:pt idx="37">
                  <c:v>84.96</c:v>
                </c:pt>
                <c:pt idx="38">
                  <c:v>86.17</c:v>
                </c:pt>
                <c:pt idx="39">
                  <c:v>87.38</c:v>
                </c:pt>
                <c:pt idx="40">
                  <c:v>88.58</c:v>
                </c:pt>
                <c:pt idx="41">
                  <c:v>89.79</c:v>
                </c:pt>
                <c:pt idx="42">
                  <c:v>91</c:v>
                </c:pt>
                <c:pt idx="43">
                  <c:v>92.21</c:v>
                </c:pt>
                <c:pt idx="44">
                  <c:v>93.42</c:v>
                </c:pt>
                <c:pt idx="45">
                  <c:v>94.63</c:v>
                </c:pt>
                <c:pt idx="46">
                  <c:v>95.83</c:v>
                </c:pt>
                <c:pt idx="47">
                  <c:v>97.04</c:v>
                </c:pt>
                <c:pt idx="48">
                  <c:v>98.25</c:v>
                </c:pt>
                <c:pt idx="49">
                  <c:v>98.54</c:v>
                </c:pt>
                <c:pt idx="50">
                  <c:v>98.83</c:v>
                </c:pt>
                <c:pt idx="51">
                  <c:v>99.13</c:v>
                </c:pt>
                <c:pt idx="52">
                  <c:v>99.42</c:v>
                </c:pt>
                <c:pt idx="53">
                  <c:v>99.71</c:v>
                </c:pt>
                <c:pt idx="54">
                  <c:v>100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93A3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6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6350" cap="flat">
              <a:solidFill>
                <a:srgbClr val="212835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A93A3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CEXAID in one sentence. Say clearly that the CXD contract is deployed but no sale is open, and that this is not an offer.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09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3772F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CEXAID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772400" y="640080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an offer. No CXD sale is open.</a:t>
            </a:r>
            <a:endParaRPr lang="en-US"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9202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CRYPTO MARKETS · LAUNCHPAD · CXD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286000"/>
            <a:ext cx="10058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CEXAID</a:t>
            </a:r>
            <a:endParaRPr lang="en-US" sz="8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74904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markets terminal and a KYC-verified private-sale launchpad where investor money never sits in the contract.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5120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Pitch deck · October 2026 · www.cexaid.com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Early-stage crypto fundraising is opaque and risky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2651760" cy="3108960"/>
          </a:xfrm>
          <a:prstGeom prst="roundRect">
            <a:avLst>
              <a:gd name="adj" fmla="val 2759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240280"/>
            <a:ext cx="457200" cy="54864"/>
          </a:xfrm>
          <a:prstGeom prst="rect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395728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Opaque rounds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52928"/>
            <a:ext cx="21945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Investors rarely see how a round is run, where the money goes, or what happens if it fails.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55848" y="2011680"/>
            <a:ext cx="2651760" cy="3108960"/>
          </a:xfrm>
          <a:prstGeom prst="roundRect">
            <a:avLst>
              <a:gd name="adj" fmla="val 2759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84448" y="2240280"/>
            <a:ext cx="457200" cy="54864"/>
          </a:xfrm>
          <a:prstGeom prst="rect">
            <a:avLst/>
          </a:prstGeom>
          <a:solidFill>
            <a:srgbClr val="6D97FF"/>
          </a:solidFill>
          <a:ln w="12700">
            <a:solidFill>
              <a:srgbClr val="6D97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84448" y="2395728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Contracts as targets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584448" y="2852928"/>
            <a:ext cx="21945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Sale contracts that hold balances for weeks become a single point of failure for everyone in them.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63056" y="2011680"/>
            <a:ext cx="2651760" cy="3108960"/>
          </a:xfrm>
          <a:prstGeom prst="roundRect">
            <a:avLst>
              <a:gd name="adj" fmla="val 2759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91656" y="2240280"/>
            <a:ext cx="457200" cy="54864"/>
          </a:xfrm>
          <a:prstGeom prst="rect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91656" y="2395728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Hidden supply events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391656" y="2852928"/>
            <a:ext cx="21945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Unlocks move prices, but schedules are scattered across project documents.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970264" y="2011680"/>
            <a:ext cx="2651760" cy="3108960"/>
          </a:xfrm>
          <a:prstGeom prst="roundRect">
            <a:avLst>
              <a:gd name="adj" fmla="val 2759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98864" y="2240280"/>
            <a:ext cx="457200" cy="54864"/>
          </a:xfrm>
          <a:prstGeom prst="rect">
            <a:avLst/>
          </a:prstGeom>
          <a:solidFill>
            <a:srgbClr val="6D97FF"/>
          </a:solidFill>
          <a:ln w="12700">
            <a:solidFill>
              <a:srgbClr val="6D97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98864" y="2395728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Closed doors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9198864" y="2852928"/>
            <a:ext cx="21945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Listings and introductions to funds depend on relationships new projects do not have.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platform for data, fundraising and growth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3566160" cy="3108960"/>
          </a:xfrm>
          <a:prstGeom prst="roundRect">
            <a:avLst>
              <a:gd name="adj" fmla="val 2353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240280"/>
            <a:ext cx="457200" cy="54864"/>
          </a:xfrm>
          <a:prstGeom prst="rect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39572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Markets terminal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52928"/>
            <a:ext cx="3108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coins, trending, new pairs and a token unlock calendar across the whole market, refreshed every few minutes.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97680" y="2011680"/>
            <a:ext cx="3566160" cy="3108960"/>
          </a:xfrm>
          <a:prstGeom prst="roundRect">
            <a:avLst>
              <a:gd name="adj" fmla="val 2353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26280" y="2240280"/>
            <a:ext cx="457200" cy="54864"/>
          </a:xfrm>
          <a:prstGeom prst="rect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26280" y="239572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Launchpad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2852928"/>
            <a:ext cx="3108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Founders are reviewed, investors are KYC-approved, and each round runs on its own smart contract on BNB Chain.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046720" y="2011680"/>
            <a:ext cx="3566160" cy="3108960"/>
          </a:xfrm>
          <a:prstGeom prst="roundRect">
            <a:avLst>
              <a:gd name="adj" fmla="val 2353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75320" y="2240280"/>
            <a:ext cx="457200" cy="54864"/>
          </a:xfrm>
          <a:prstGeom prst="rect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75320" y="239572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Services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8275320" y="2852928"/>
            <a:ext cx="3108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Exchange listing support, introductions to funds and growth help for projects.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3949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attracts the audience, the audience supports the launchpad, and the launchpad brings projects into services.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LAUNCHPAD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a private sale works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548640" cy="548640"/>
          </a:xfrm>
          <a:prstGeom prst="ellipse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8346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Round created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4612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Admin deploys a dedicated contract from a factory. Window, ticket limits and hard cap are fixed.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364992" y="2103120"/>
            <a:ext cx="548640" cy="548640"/>
          </a:xfrm>
          <a:prstGeom prst="ellipse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64992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3364992" y="28346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Investor approved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364992" y="324612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KYC first. Each contribution needs a one-time voucher bound to the wallet and amount.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81344" y="2103120"/>
            <a:ext cx="548640" cy="548640"/>
          </a:xfrm>
          <a:prstGeom prst="ellipse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81344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181344" y="28346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Contribute in USDT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181344" y="324612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contract checks every rule, then sends the USDT to the treasury in the same transaction.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997696" y="2103120"/>
            <a:ext cx="548640" cy="548640"/>
          </a:xfrm>
          <a:prstGeom prst="ellipse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997696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997696" y="28346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On-chain record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997696" y="324612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platform records the contribution from the transaction receipt. The chain is the source of truth.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3035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C78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 balance during the sale: 0 USDT.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 DESIGN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Refunds without holding funds in the contract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94960" cy="3474720"/>
          </a:xfrm>
          <a:prstGeom prst="roundRect">
            <a:avLst>
              <a:gd name="adj" fmla="val 2105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148840"/>
            <a:ext cx="457200" cy="54864"/>
          </a:xfrm>
          <a:prstGeom prst="rect">
            <a:avLst/>
          </a:prstGeom>
          <a:solidFill>
            <a:srgbClr val="16C784"/>
          </a:solidFill>
          <a:ln w="12700">
            <a:solidFill>
              <a:srgbClr val="16C78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30428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During the sale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761488"/>
            <a:ext cx="49377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Funds go straight to the treasury wallet. A hacked or faulty sale contract has nothing to steal.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treasury address is fixed per round and cannot be changed afterwards.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217920" y="1920240"/>
            <a:ext cx="5394960" cy="3474720"/>
          </a:xfrm>
          <a:prstGeom prst="roundRect">
            <a:avLst>
              <a:gd name="adj" fmla="val 2105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46520" y="2148840"/>
            <a:ext cx="457200" cy="54864"/>
          </a:xfrm>
          <a:prstGeom prst="rect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46520" y="230428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a round is refunded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446520" y="2761488"/>
            <a:ext cx="49377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CEXAID sends the full amount back to the round contract.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 The contract refuses to open refunds until it holds the full amount.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 Each investor claims their own contribution, once.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 After the claim window (30 to 365 days) leftovers return to the treasury.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5778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Honest limit: the contract guarantees a refund once opened. It cannot force CEXAID to send the money back, so we recommend a multisig treasury and an independent audit.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TOKEN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CXD: utility token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2651760" cy="2743200"/>
          </a:xfrm>
          <a:prstGeom prst="roundRect">
            <a:avLst>
              <a:gd name="adj" fmla="val 2759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240280"/>
            <a:ext cx="457200" cy="54864"/>
          </a:xfrm>
          <a:prstGeom prst="rect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395728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Allocation tiers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52928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Higher tiers in launchpad rounds. KYC and approval still apply to everyone.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55848" y="2011680"/>
            <a:ext cx="2651760" cy="2743200"/>
          </a:xfrm>
          <a:prstGeom prst="roundRect">
            <a:avLst>
              <a:gd name="adj" fmla="val 2759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84448" y="2240280"/>
            <a:ext cx="457200" cy="54864"/>
          </a:xfrm>
          <a:prstGeom prst="rect">
            <a:avLst/>
          </a:prstGeom>
          <a:solidFill>
            <a:srgbClr val="6D97FF"/>
          </a:solidFill>
          <a:ln w="12700">
            <a:solidFill>
              <a:srgbClr val="6D97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84448" y="2395728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Fee discounts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584448" y="2852928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Reduced platform fees for holders.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63056" y="2011680"/>
            <a:ext cx="2651760" cy="2743200"/>
          </a:xfrm>
          <a:prstGeom prst="roundRect">
            <a:avLst>
              <a:gd name="adj" fmla="val 2759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91656" y="2240280"/>
            <a:ext cx="457200" cy="54864"/>
          </a:xfrm>
          <a:prstGeom prst="rect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91656" y="2395728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Staking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391656" y="2852928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Stake CXD to unlock tiers and platform benefits.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970264" y="2011680"/>
            <a:ext cx="2651760" cy="2743200"/>
          </a:xfrm>
          <a:prstGeom prst="roundRect">
            <a:avLst>
              <a:gd name="adj" fmla="val 2759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98864" y="2240280"/>
            <a:ext cx="457200" cy="54864"/>
          </a:xfrm>
          <a:prstGeom prst="rect">
            <a:avLst/>
          </a:prstGeom>
          <a:solidFill>
            <a:srgbClr val="6D97FF"/>
          </a:solidFill>
          <a:ln w="12700">
            <a:solidFill>
              <a:srgbClr val="6D97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98864" y="2395728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Governance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9198864" y="2852928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 review. No governance rights are promised.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1206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CXD gives no ownership of CEXAID, no revenue share and no promise of profit. Deployed on BNB Chain (BEP20); contract verified on BscScan.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CXD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Tokenomics: fixed supply, no airdrop, no public sale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291840" cy="1051560"/>
          </a:xfrm>
          <a:prstGeom prst="roundRect">
            <a:avLst>
              <a:gd name="adj" fmla="val 6957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02996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450,000,000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57860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Total supply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3154680"/>
            <a:ext cx="3291840" cy="1051560"/>
          </a:xfrm>
          <a:prstGeom prst="roundRect">
            <a:avLst>
              <a:gd name="adj" fmla="val 6957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326440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9%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81304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Circulating at launch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4389120"/>
            <a:ext cx="3291840" cy="1051560"/>
          </a:xfrm>
          <a:prstGeom prst="roundRect">
            <a:avLst>
              <a:gd name="adj" fmla="val 6957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44988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504748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Public sale / airdrop</a:t>
            </a:r>
            <a:endParaRPr lang="en-US" sz="1200" dirty="0"/>
          </a:p>
        </p:txBody>
      </p:sp>
      <p:graphicFrame>
        <p:nvGraphicFramePr>
          <p:cNvPr id="13" name="Chart 0" descr=""/>
          <p:cNvGraphicFramePr/>
          <p:nvPr/>
        </p:nvGraphicFramePr>
        <p:xfrm>
          <a:off x="4206240" y="1737360"/>
          <a:ext cx="749808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CXD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Allocation and vesting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1005840"/>
                <a:gridCol w="1828800"/>
                <a:gridCol w="566928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Category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72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Share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72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Tokens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72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Vesting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72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Private Sale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10%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45,000,000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10% at launch, 3-month cliff, then 18-month linear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Angel Round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5%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22,500,000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10% at launch, 3-month cliff, then 15-month linear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Team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15%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67,500,000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0% at launch, 12-month cliff, then 36-month linear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Treasury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14%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63,000,000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0% at launch, 6-month cliff, then 48-month linear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Partners &amp; Advisory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6%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27,000,000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0% at launch, 6-month cliff, then 24-month linear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Liquidity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10%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45,000,000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50% at launch, then 6-month linear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Ecosystem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25%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112,500,000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4% at launch, then 48-month linear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Marketing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15%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67,500,000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1F6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10% at launch, 1-month cliff, then 30-month linear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09728" marR="109728" marT="45720" marB="45720">
                    <a:lnL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128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51C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5806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Launch unlocks add up to exactly 9% of supply. Team: nothing for 12 months, then 36 months linear.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CXD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Projected circulating supply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37360"/>
          <a:ext cx="749808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503920" y="19202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 launch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241280" y="192024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9%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503920" y="2697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 12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0241280" y="269748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35.4%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503920" y="34747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 24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0241280" y="34747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64.6%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8503920" y="425196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 36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0241280" y="42519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83.8%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8503920" y="50292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 48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0241280" y="502920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98.3%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8503920" y="58521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Illustrative, from the vesting schedules. Excludes burns and buybacks.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2331720"/>
            <a:ext cx="10607040" cy="0"/>
          </a:xfrm>
          <a:prstGeom prst="line">
            <a:avLst/>
          </a:prstGeom>
          <a:noFill/>
          <a:ln w="25400">
            <a:solidFill>
              <a:srgbClr val="2128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194560"/>
            <a:ext cx="274320" cy="274320"/>
          </a:xfrm>
          <a:prstGeom prst="ellipse">
            <a:avLst/>
          </a:prstGeom>
          <a:solidFill>
            <a:srgbClr val="16C784"/>
          </a:solidFill>
          <a:ln w="25400">
            <a:solidFill>
              <a:srgbClr val="090B1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65176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6C78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1 · Live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9718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Foundation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52044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Launchpad, per-round contracts with refunds, markets, unlock calendar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880360" y="2194560"/>
            <a:ext cx="274320" cy="274320"/>
          </a:xfrm>
          <a:prstGeom prst="ellipse">
            <a:avLst/>
          </a:prstGeom>
          <a:solidFill>
            <a:srgbClr val="3772FF"/>
          </a:solidFill>
          <a:ln w="25400">
            <a:solidFill>
              <a:srgbClr val="090B1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788920" y="265176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2 · In progress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88920" y="29718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Design and legal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788920" y="352044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Tokenomics and whitepaper published; legal review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120640" y="2194560"/>
            <a:ext cx="274320" cy="274320"/>
          </a:xfrm>
          <a:prstGeom prst="ellipse">
            <a:avLst/>
          </a:prstGeom>
          <a:solidFill>
            <a:srgbClr val="212835"/>
          </a:solidFill>
          <a:ln w="25400">
            <a:solidFill>
              <a:srgbClr val="090B1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029200" y="265176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3 · In progress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5029200" y="29718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Contract, vesting, audit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029200" y="352044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CXD contract live on BNB Chain; vesting contracts; independent audit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360920" y="2194560"/>
            <a:ext cx="274320" cy="274320"/>
          </a:xfrm>
          <a:prstGeom prst="ellipse">
            <a:avLst/>
          </a:prstGeom>
          <a:solidFill>
            <a:srgbClr val="212835"/>
          </a:solidFill>
          <a:ln w="25400">
            <a:solidFill>
              <a:srgbClr val="090B1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269480" y="265176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4 · Planned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7269480" y="29718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Distribution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7269480" y="352044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Allocation schedule after audit and legal review; liquidity and listings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9601200" y="2194560"/>
            <a:ext cx="274320" cy="274320"/>
          </a:xfrm>
          <a:prstGeom prst="ellipse">
            <a:avLst/>
          </a:prstGeom>
          <a:solidFill>
            <a:srgbClr val="212835"/>
          </a:solidFill>
          <a:ln w="25400">
            <a:solidFill>
              <a:srgbClr val="090B10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509760" y="265176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5 · Planned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509760" y="29718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Utility rollout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9509760" y="352044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Staking, tiers, fee discounts, ecosystem growth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4864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phase is gated on audit and legal review. Dates are announced when confirmed.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TRANSPARENCY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Risks we state up front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011680"/>
            <a:ext cx="457200" cy="54864"/>
          </a:xfrm>
          <a:prstGeom prst="rect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6712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Early stage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624328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CXD contract is deployed but no sale or listing is open. The plan may change, be delayed or be cancelled.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97680" y="178308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26280" y="2011680"/>
            <a:ext cx="457200" cy="54864"/>
          </a:xfrm>
          <a:prstGeom prst="rect">
            <a:avLst/>
          </a:prstGeom>
          <a:solidFill>
            <a:srgbClr val="6D97FF"/>
          </a:solidFill>
          <a:ln w="12700">
            <a:solidFill>
              <a:srgbClr val="6D97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26280" y="216712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 and treasury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2624328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Sale and token contracts are tested but not yet independently audited. During a sale, funds sit in CEXAID's treasury wallet.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046720" y="178308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75320" y="2011680"/>
            <a:ext cx="457200" cy="54864"/>
          </a:xfrm>
          <a:prstGeom prst="rect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75320" y="216712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Regulation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8275320" y="2624328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Rules differ by country. CXD or features may be unavailable in some places.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402336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4251960"/>
            <a:ext cx="457200" cy="54864"/>
          </a:xfrm>
          <a:prstGeom prst="rect">
            <a:avLst/>
          </a:prstGeom>
          <a:solidFill>
            <a:srgbClr val="6D97FF"/>
          </a:solidFill>
          <a:ln w="12700">
            <a:solidFill>
              <a:srgbClr val="6D97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440740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4864608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Prices are volatile and unlocks can create selling pressure.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297680" y="402336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26280" y="4251960"/>
            <a:ext cx="457200" cy="54864"/>
          </a:xfrm>
          <a:prstGeom prst="rect">
            <a:avLst/>
          </a:prstGeom>
          <a:solidFill>
            <a:srgbClr val="3772FF"/>
          </a:solidFill>
          <a:ln w="12700">
            <a:solidFill>
              <a:srgbClr val="3772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526280" y="440740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Project risk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4526280" y="4864608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Listed projects can fail or delay. CEXAID reviews but does not guarantee them.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046720" y="402336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11151C"/>
          </a:solidFill>
          <a:ln w="12700">
            <a:solidFill>
              <a:srgbClr val="21283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75320" y="4251960"/>
            <a:ext cx="457200" cy="54864"/>
          </a:xfrm>
          <a:prstGeom prst="rect">
            <a:avLst/>
          </a:prstGeom>
          <a:solidFill>
            <a:srgbClr val="6D97FF"/>
          </a:solidFill>
          <a:ln w="12700">
            <a:solidFill>
              <a:srgbClr val="6D97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275320" y="440740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8275320" y="4864608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 data comes from third-party APIs and can be late or wrong.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EF1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Build, raise and list with CEXAID</a:t>
            </a:r>
            <a:endParaRPr lang="en-US" sz="42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47472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whitepaper at www.cexaid.com/token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6D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Projects: contact us at www.cexaid.com/services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51206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deck is for information only. It is not an offer to sell or a solicitation to buy any token or security, and not financial or legal advice. No CXD sale is open. Figures are plans and may change.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CEXAID Pitch Deck</dc:title>
  <dc:subject>PptxGenJS Presentation</dc:subject>
  <dc:creator>CEXAID</dc:creator>
  <cp:lastModifiedBy>CEXAID</cp:lastModifiedBy>
  <cp:revision>1</cp:revision>
  <dcterms:created xsi:type="dcterms:W3CDTF">2026-10-18T12:33:39Z</dcterms:created>
  <dcterms:modified xsi:type="dcterms:W3CDTF">2026-10-18T12:33:39Z</dcterms:modified>
</cp:coreProperties>
</file>